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954838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533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41078" y="0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8843645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41078" y="8843645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47404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Games: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Fiscal Ship, Evolution of Trust, Chair the Fed, People’s Pie, Inflation Island</a:t>
            </a: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5311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580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6428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813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754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 txBox="1">
            <a:spLocks noGrp="1"/>
          </p:cNvSpPr>
          <p:nvPr>
            <p:ph type="sldNum" idx="12"/>
          </p:nvPr>
        </p:nvSpPr>
        <p:spPr>
          <a:xfrm>
            <a:off x="3941078" y="8843645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6819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1647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b2a1ce80f_0_2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4b2a1ce80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728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b2a1ce80f_0_13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4b2a1ce80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4813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b2a1ce80f_0_24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4b2a1ce80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862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b2a1ce80f_0_35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4b2a1ce80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5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2"/>
          <p:cNvCxnSpPr/>
          <p:nvPr/>
        </p:nvCxnSpPr>
        <p:spPr>
          <a:xfrm>
            <a:off x="990600" y="2286000"/>
            <a:ext cx="71628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15;p2"/>
          <p:cNvCxnSpPr/>
          <p:nvPr/>
        </p:nvCxnSpPr>
        <p:spPr>
          <a:xfrm>
            <a:off x="990600" y="3657600"/>
            <a:ext cx="71628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028699" y="3930196"/>
            <a:ext cx="70866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</a:t>
            </a: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1800" y="938553"/>
            <a:ext cx="3124200" cy="1170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ics">
  <p:cSld name="Topic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3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6EA92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rgbClr val="004A8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Gill Sans"/>
              <a:buChar char="•"/>
              <a:defRPr sz="24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6EA92C"/>
              </a:buClr>
              <a:buSzPts val="2000"/>
              <a:buFont typeface="Gill Sans"/>
              <a:buChar char="–"/>
              <a:defRPr sz="20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6EA92C"/>
              </a:buClr>
              <a:buSzPts val="2000"/>
              <a:buFont typeface="Gill Sans"/>
              <a:buChar char="»"/>
              <a:defRPr sz="20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81800" y="481217"/>
            <a:ext cx="1905000" cy="713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Blank">
  <p:cSld name="Content 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4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4A80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Gill Sans"/>
              <a:buChar char="•"/>
              <a:defRPr sz="24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6EA92C"/>
              </a:buClr>
              <a:buSzPts val="2000"/>
              <a:buFont typeface="Gill Sans"/>
              <a:buChar char="–"/>
              <a:defRPr sz="20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6EA92C"/>
              </a:buClr>
              <a:buSzPts val="2000"/>
              <a:buFont typeface="Gill Sans"/>
              <a:buChar char="»"/>
              <a:defRPr sz="20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10362" y="609600"/>
            <a:ext cx="2200275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477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nopoly Cards w/o Subhead">
  <p:cSld name="Monopoly Cards w/o Subhead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6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sz="2000" b="1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Char char="»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3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Char char="»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4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sz="2000" b="1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10362" y="609600"/>
            <a:ext cx="2200275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nopoly Cards w/ Subhead">
  <p:cSld name="Monopoly Cards w/ Subhead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/>
          <p:nvPr/>
        </p:nvSpPr>
        <p:spPr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/>
          <p:nvPr/>
        </p:nvSpPr>
        <p:spPr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7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7"/>
          <p:cNvSpPr/>
          <p:nvPr/>
        </p:nvSpPr>
        <p:spPr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sz="2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Char char="»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3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Char char="»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4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sz="2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5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10362" y="609600"/>
            <a:ext cx="2200275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+ Bullets">
  <p:cSld name="Content + Bullet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Google Shape;65;p8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2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»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609600" y="64008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7162800" y="65532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1" name="Google Shape;71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10362" y="609600"/>
            <a:ext cx="2200275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6477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scalship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g"/><Relationship Id="rId5" Type="http://schemas.openxmlformats.org/officeDocument/2006/relationships/hyperlink" Target="http://teach.fiscalship.org/" TargetMode="External"/><Relationship Id="rId4" Type="http://schemas.openxmlformats.org/officeDocument/2006/relationships/hyperlink" Target="https://www.econedlink.org/wp-content/uploads/legacy/1339_Fiscal%20Ship%20Lesson%20Plan_Handout%20Packet_Final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case.me/trus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https://ncase.me/trust/not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ffed-education.org/chairthefed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hyperlink" Target="https://www.frbsf.org/education/teacher-resources/chair-federal-reserve-economy-simulation-game/chair-the-fed-game-videos/" TargetMode="External"/><Relationship Id="rId4" Type="http://schemas.openxmlformats.org/officeDocument/2006/relationships/hyperlink" Target="https://sffed-education.org/chairthefed/WebGameFAQ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ivics.org/games/peoples-pi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hyperlink" Target="https://www.icivics.org/viewpdf.html?path=/sites/default/files/uploads/Peoples%20Pie%20Game%20Guide_0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ofgreece.gr/BogOthers/e-learning/InflationIsland/index_en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hyperlink" Target="https://www.icivics.org/viewpdf.html?path=/sites/default/files/uploads/Peoples%20Pie%20Game%20Guide_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>
            <a:spLocks noGrp="1"/>
          </p:cNvSpPr>
          <p:nvPr>
            <p:ph type="ctrTitle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Teaching Economics with Games</a:t>
            </a:r>
            <a:endParaRPr sz="3600"/>
          </a:p>
        </p:txBody>
      </p:sp>
      <p:sp>
        <p:nvSpPr>
          <p:cNvPr id="77" name="Google Shape;77;p9"/>
          <p:cNvSpPr txBox="1"/>
          <p:nvPr/>
        </p:nvSpPr>
        <p:spPr>
          <a:xfrm>
            <a:off x="2895599" y="5588105"/>
            <a:ext cx="33528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</a:rPr>
              <a:t>Alex Lamon</a:t>
            </a:r>
            <a:endParaRPr sz="3600" b="1">
              <a:solidFill>
                <a:schemeClr val="accent2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6EA92C"/>
                </a:solidFill>
              </a:rPr>
              <a:t>@AlexMLamon</a:t>
            </a:r>
            <a:endParaRPr sz="3000" b="1">
              <a:solidFill>
                <a:srgbClr val="6EA92C"/>
              </a:solidFill>
            </a:endParaRPr>
          </a:p>
        </p:txBody>
      </p:sp>
      <p:sp>
        <p:nvSpPr>
          <p:cNvPr id="78" name="Google Shape;78;p9"/>
          <p:cNvSpPr txBox="1"/>
          <p:nvPr/>
        </p:nvSpPr>
        <p:spPr>
          <a:xfrm>
            <a:off x="2819400" y="4419600"/>
            <a:ext cx="3352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accent2"/>
                </a:solidFill>
              </a:rPr>
              <a:t>2/6/19</a:t>
            </a:r>
            <a:endParaRPr sz="2400" b="1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>
            <a:spLocks noGrp="1"/>
          </p:cNvSpPr>
          <p:nvPr>
            <p:ph type="body"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These games are tools to </a:t>
            </a:r>
            <a:r>
              <a:rPr lang="en-US" sz="3600" b="1"/>
              <a:t>introduce or enhance understanding</a:t>
            </a:r>
            <a:endParaRPr sz="3600" b="1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Present them </a:t>
            </a:r>
            <a:r>
              <a:rPr lang="en-US" sz="3600" b="1"/>
              <a:t>meaningfully</a:t>
            </a:r>
            <a:r>
              <a:rPr lang="en-US" sz="3600"/>
              <a:t>, with a </a:t>
            </a:r>
            <a:r>
              <a:rPr lang="en-US" sz="3600" b="1"/>
              <a:t>clear goal </a:t>
            </a:r>
            <a:r>
              <a:rPr lang="en-US" sz="3600"/>
              <a:t>and</a:t>
            </a:r>
            <a:r>
              <a:rPr lang="en-US" sz="3600" b="1"/>
              <a:t> purpose</a:t>
            </a:r>
            <a:endParaRPr sz="3600" b="1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Provide </a:t>
            </a:r>
            <a:r>
              <a:rPr lang="en-US" sz="3600" b="1"/>
              <a:t>opportunity</a:t>
            </a:r>
            <a:r>
              <a:rPr lang="en-US" sz="3600"/>
              <a:t> for all students </a:t>
            </a:r>
            <a:r>
              <a:rPr lang="en-US" sz="3600" b="1"/>
              <a:t>to reflect</a:t>
            </a:r>
            <a:endParaRPr sz="3600" b="1"/>
          </a:p>
        </p:txBody>
      </p:sp>
      <p:sp>
        <p:nvSpPr>
          <p:cNvPr id="159" name="Google Shape;159;p18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 of Key Ideas</a:t>
            </a:r>
            <a:endParaRPr/>
          </a:p>
        </p:txBody>
      </p:sp>
      <p:sp>
        <p:nvSpPr>
          <p:cNvPr id="160" name="Google Shape;160;p18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61" name="Google Shape;161;p18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5250" y="2974975"/>
            <a:ext cx="908050" cy="908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9"/>
          <p:cNvSpPr txBox="1">
            <a:spLocks noGrp="1"/>
          </p:cNvSpPr>
          <p:nvPr>
            <p:ph type="body"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800"/>
              <a:buFont typeface="Arial"/>
              <a:buNone/>
            </a:pPr>
            <a:endParaRPr sz="280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6EA92C"/>
              </a:buClr>
              <a:buSzPts val="2800"/>
              <a:buNone/>
            </a:pPr>
            <a:r>
              <a:rPr lang="en-US" sz="2800"/>
              <a:t>Thank you! Feel free to connect: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6EA92C"/>
              </a:buClr>
              <a:buSzPts val="2800"/>
              <a:buFont typeface="Arial"/>
              <a:buChar char="•"/>
            </a:pPr>
            <a:r>
              <a:rPr lang="en-US" sz="2800"/>
              <a:t>lamonteach@gmail.com 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6EA92C"/>
              </a:buClr>
              <a:buSzPts val="2800"/>
              <a:buFont typeface="Arial"/>
              <a:buChar char="•"/>
            </a:pPr>
            <a:r>
              <a:rPr lang="en-US" sz="2800"/>
              <a:t>@AlexMLamon  </a:t>
            </a:r>
            <a:endParaRPr sz="2800"/>
          </a:p>
        </p:txBody>
      </p:sp>
      <p:sp>
        <p:nvSpPr>
          <p:cNvPr id="168" name="Google Shape;168;p19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169" name="Google Shape;169;p19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70" name="Google Shape;170;p19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810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Char char="•"/>
            </a:pPr>
            <a:r>
              <a:rPr lang="en-US" sz="2400" b="1"/>
              <a:t>Teacher</a:t>
            </a:r>
            <a:r>
              <a:rPr lang="en-US" sz="2400"/>
              <a:t> of business education in Livingston, NJ</a:t>
            </a:r>
            <a:endParaRPr sz="2400"/>
          </a:p>
          <a:p>
            <a:pPr marL="3429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Mock Trial</a:t>
            </a:r>
            <a:r>
              <a:rPr lang="en-US" sz="2400"/>
              <a:t> teacher-coach</a:t>
            </a:r>
            <a:endParaRPr sz="2400"/>
          </a:p>
          <a:p>
            <a:pPr marL="342900" lvl="0" indent="-381000" algn="l" rtl="0">
              <a:spcBef>
                <a:spcPts val="36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Char char="•"/>
            </a:pPr>
            <a:r>
              <a:rPr lang="en-US" sz="2400" b="1"/>
              <a:t>Council for Economic Education</a:t>
            </a:r>
            <a:r>
              <a:rPr lang="en-US" sz="2400"/>
              <a:t> Master Teacher</a:t>
            </a:r>
            <a:endParaRPr sz="2400"/>
          </a:p>
          <a:p>
            <a:pPr marL="3429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National presenter</a:t>
            </a:r>
            <a:endParaRPr sz="2400" b="1"/>
          </a:p>
          <a:p>
            <a:pPr marL="3429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Organizer</a:t>
            </a:r>
            <a:r>
              <a:rPr lang="en-US" sz="2400"/>
              <a:t> of eastern region business education</a:t>
            </a:r>
            <a:endParaRPr sz="2400"/>
          </a:p>
        </p:txBody>
      </p:sp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About Me</a:t>
            </a:r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86" name="Google Shape;86;p10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Today’s Goal</a:t>
            </a:r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1578BC"/>
                </a:solidFill>
              </a:rPr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1800"/>
              <a:buFont typeface="Arial"/>
              <a:buNone/>
            </a:pPr>
            <a:r>
              <a:rPr lang="en-US" sz="3600" b="1"/>
              <a:t>Today’s Goal</a:t>
            </a:r>
            <a:r>
              <a:rPr lang="en-US" sz="3600"/>
              <a:t>: Showcase games and simulations, with best practice usage, for your CP or AP Economics classroom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73914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r>
              <a:rPr lang="en-US" sz="3000" b="1"/>
              <a:t>Teachers will leave today</a:t>
            </a:r>
            <a:r>
              <a:rPr lang="en-US" sz="3000"/>
              <a:t> with new games they can implement in their classrooms, understanding some of the pitfalls and peaks of these games as learning tools.</a:t>
            </a:r>
            <a:endParaRPr sz="3000"/>
          </a:p>
        </p:txBody>
      </p:sp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You’ll Leave With</a:t>
            </a:r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1578BC"/>
                </a:solidFill>
              </a:rPr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body"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Game #1</a:t>
            </a:r>
            <a:endParaRPr sz="2400"/>
          </a:p>
        </p:txBody>
      </p:sp>
      <p:sp>
        <p:nvSpPr>
          <p:cNvPr id="110" name="Google Shape;110;p13"/>
          <p:cNvSpPr txBox="1">
            <a:spLocks noGrp="1"/>
          </p:cNvSpPr>
          <p:nvPr>
            <p:ph type="body" idx="2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Fiscal Ship</a:t>
            </a:r>
            <a:endParaRPr sz="36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Topic: Fiscal Policy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Econ Ed Lesson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>
                <a:solidFill>
                  <a:schemeClr val="hlink"/>
                </a:solidFill>
                <a:hlinkClick r:id="rId5"/>
              </a:rPr>
              <a:t>Teaching Resources</a:t>
            </a:r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pic>
        <p:nvPicPr>
          <p:cNvPr id="113" name="Google Shape;113;p13" descr="Image result for fiscal ship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63225" y="3528825"/>
            <a:ext cx="5207000" cy="262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>
            <a:spLocks noGrp="1"/>
          </p:cNvSpPr>
          <p:nvPr>
            <p:ph type="body"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Game #2</a:t>
            </a:r>
            <a:endParaRPr sz="2400"/>
          </a:p>
        </p:txBody>
      </p:sp>
      <p:sp>
        <p:nvSpPr>
          <p:cNvPr id="120" name="Google Shape;120;p14"/>
          <p:cNvSpPr txBox="1">
            <a:spLocks noGrp="1"/>
          </p:cNvSpPr>
          <p:nvPr>
            <p:ph type="body" idx="2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Evolution of Trust</a:t>
            </a:r>
            <a:endParaRPr sz="36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Topic: Game Theory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Background and context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pic>
        <p:nvPicPr>
          <p:cNvPr id="123" name="Google Shape;123;p14" descr="Image result for evolution of trust gam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274500"/>
            <a:ext cx="9144000" cy="2973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 txBox="1">
            <a:spLocks noGrp="1"/>
          </p:cNvSpPr>
          <p:nvPr>
            <p:ph type="body"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Game #3</a:t>
            </a:r>
            <a:endParaRPr sz="2400"/>
          </a:p>
        </p:txBody>
      </p:sp>
      <p:sp>
        <p:nvSpPr>
          <p:cNvPr id="130" name="Google Shape;130;p15"/>
          <p:cNvSpPr txBox="1">
            <a:spLocks noGrp="1"/>
          </p:cNvSpPr>
          <p:nvPr>
            <p:ph type="body" idx="2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Chair the Fed</a:t>
            </a:r>
            <a:endParaRPr sz="36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Topic: Monetary Policy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FAQs / Reflection Questions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>
                <a:solidFill>
                  <a:schemeClr val="hlink"/>
                </a:solidFill>
                <a:hlinkClick r:id="rId5"/>
              </a:rPr>
              <a:t>Video Question Guide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5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2" name="Google Shape;132;p15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pic>
        <p:nvPicPr>
          <p:cNvPr id="133" name="Google Shape;133;p15" descr="Image result for chair the fed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0850" y="3120300"/>
            <a:ext cx="5585900" cy="312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body"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Game #4</a:t>
            </a:r>
            <a:endParaRPr sz="2400"/>
          </a:p>
        </p:txBody>
      </p:sp>
      <p:sp>
        <p:nvSpPr>
          <p:cNvPr id="140" name="Google Shape;140;p16"/>
          <p:cNvSpPr txBox="1">
            <a:spLocks noGrp="1"/>
          </p:cNvSpPr>
          <p:nvPr>
            <p:ph type="body" idx="2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People's Pie</a:t>
            </a:r>
            <a:endParaRPr sz="36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Topic: Taxation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Player Guide</a:t>
            </a:r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pic>
        <p:nvPicPr>
          <p:cNvPr id="143" name="Google Shape;143;p16" descr="Image result for people's pie gam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76750" y="3175000"/>
            <a:ext cx="3810000" cy="30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7"/>
          <p:cNvSpPr txBox="1">
            <a:spLocks noGrp="1"/>
          </p:cNvSpPr>
          <p:nvPr>
            <p:ph type="body"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Game #5</a:t>
            </a:r>
            <a:endParaRPr sz="2400"/>
          </a:p>
        </p:txBody>
      </p:sp>
      <p:sp>
        <p:nvSpPr>
          <p:cNvPr id="150" name="Google Shape;150;p17"/>
          <p:cNvSpPr txBox="1">
            <a:spLocks noGrp="1"/>
          </p:cNvSpPr>
          <p:nvPr>
            <p:ph type="body" idx="2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Inflation Island</a:t>
            </a:r>
            <a:endParaRPr sz="36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Topic: Inflation, Economic Indicators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Reflection &amp; Assessment</a:t>
            </a:r>
            <a:endParaRPr/>
          </a:p>
        </p:txBody>
      </p:sp>
      <p:sp>
        <p:nvSpPr>
          <p:cNvPr id="151" name="Google Shape;151;p17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52" name="Google Shape;152;p17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pic>
        <p:nvPicPr>
          <p:cNvPr id="153" name="Google Shape;153;p17" descr="Image result for inflation island"/>
          <p:cNvPicPr preferRelativeResize="0"/>
          <p:nvPr/>
        </p:nvPicPr>
        <p:blipFill rotWithShape="1">
          <a:blip r:embed="rId5">
            <a:alphaModFix/>
          </a:blip>
          <a:srcRect l="24524" r="21599"/>
          <a:stretch/>
        </p:blipFill>
        <p:spPr>
          <a:xfrm>
            <a:off x="5186400" y="2603400"/>
            <a:ext cx="3100350" cy="364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9775AF-4E4A-48A2-B6BF-F1AE97BA31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4BF76C-DD4A-487B-A484-7908D90FB2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E272C3-271D-4DEA-9784-A419009F27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</Words>
  <Application>Microsoft Office PowerPoint</Application>
  <PresentationFormat>On-screen Show (4:3)</PresentationFormat>
  <Paragraphs>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Teaching Economics with Games</vt:lpstr>
      <vt:lpstr>About Me</vt:lpstr>
      <vt:lpstr>Today’s Goal</vt:lpstr>
      <vt:lpstr>What You’ll Leave With</vt:lpstr>
      <vt:lpstr>Game #1</vt:lpstr>
      <vt:lpstr>Game #2</vt:lpstr>
      <vt:lpstr>Game #3</vt:lpstr>
      <vt:lpstr>Game #4</vt:lpstr>
      <vt:lpstr>Game #5</vt:lpstr>
      <vt:lpstr>Summary of Key Ideas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Economics with Games</dc:title>
  <dc:creator>Jarvon Carson</dc:creator>
  <cp:lastModifiedBy>Jarvon Carson</cp:lastModifiedBy>
  <cp:revision>2</cp:revision>
  <dcterms:modified xsi:type="dcterms:W3CDTF">2020-03-19T17:49:05Z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</Properties>
</file>